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84" r:id="rId1"/>
  </p:sldMasterIdLst>
  <p:sldIdLst>
    <p:sldId id="256" r:id="rId2"/>
    <p:sldId id="257" r:id="rId3"/>
    <p:sldId id="269" r:id="rId4"/>
    <p:sldId id="270" r:id="rId5"/>
    <p:sldId id="258" r:id="rId6"/>
    <p:sldId id="259" r:id="rId7"/>
    <p:sldId id="262" r:id="rId8"/>
    <p:sldId id="265" r:id="rId9"/>
    <p:sldId id="268" r:id="rId10"/>
    <p:sldId id="267" r:id="rId11"/>
    <p:sldId id="263" r:id="rId12"/>
    <p:sldId id="264"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Luke" initials="AL" lastIdx="16" clrIdx="0">
    <p:extLst>
      <p:ext uri="{19B8F6BF-5375-455C-9EA6-DF929625EA0E}">
        <p15:presenceInfo xmlns:p15="http://schemas.microsoft.com/office/powerpoint/2012/main" userId="S::aluke@branded-group.com::98d12907-3069-44b5-9916-5776d539a56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02"/>
    <p:restoredTop sz="94676"/>
  </p:normalViewPr>
  <p:slideViewPr>
    <p:cSldViewPr snapToGrid="0" snapToObjects="1">
      <p:cViewPr varScale="1">
        <p:scale>
          <a:sx n="105" d="100"/>
          <a:sy n="105" d="100"/>
        </p:scale>
        <p:origin x="192"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Users/bhalbur/Documents/divas_and_the_brain/combined_demographics.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bhalbur/Documents/divas_and_the_brain/combined_demographics.csv"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mn-lt"/>
                <a:ea typeface="+mn-ea"/>
                <a:cs typeface="+mn-cs"/>
              </a:defRPr>
            </a:pPr>
            <a:r>
              <a:rPr lang="en-US"/>
              <a:t>Ethnicity Distribution</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1F7-E646-B3DC-94D3B6330A9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1F7-E646-B3DC-94D3B6330A9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1F7-E646-B3DC-94D3B6330A9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1F7-E646-B3DC-94D3B6330A9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1F7-E646-B3DC-94D3B6330A9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31F7-E646-B3DC-94D3B6330A9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31F7-E646-B3DC-94D3B6330A9C}"/>
              </c:ext>
            </c:extLst>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combined_demographics!$W$1:$AC$1</c:f>
              <c:strCache>
                <c:ptCount val="7"/>
                <c:pt idx="0">
                  <c:v>White</c:v>
                </c:pt>
                <c:pt idx="1">
                  <c:v>Black</c:v>
                </c:pt>
                <c:pt idx="2">
                  <c:v>Indian</c:v>
                </c:pt>
                <c:pt idx="3">
                  <c:v>Asian</c:v>
                </c:pt>
                <c:pt idx="4">
                  <c:v>Native</c:v>
                </c:pt>
                <c:pt idx="5">
                  <c:v>Other</c:v>
                </c:pt>
                <c:pt idx="6">
                  <c:v>Mixed</c:v>
                </c:pt>
              </c:strCache>
            </c:strRef>
          </c:cat>
          <c:val>
            <c:numRef>
              <c:f>combined_demographics!$W$2:$AC$2</c:f>
              <c:numCache>
                <c:formatCode>General</c:formatCode>
                <c:ptCount val="7"/>
                <c:pt idx="0">
                  <c:v>8367370</c:v>
                </c:pt>
                <c:pt idx="1">
                  <c:v>1214920</c:v>
                </c:pt>
                <c:pt idx="2">
                  <c:v>64869</c:v>
                </c:pt>
                <c:pt idx="3">
                  <c:v>309024</c:v>
                </c:pt>
                <c:pt idx="4">
                  <c:v>10644</c:v>
                </c:pt>
                <c:pt idx="5">
                  <c:v>409758</c:v>
                </c:pt>
                <c:pt idx="6">
                  <c:v>189144</c:v>
                </c:pt>
              </c:numCache>
            </c:numRef>
          </c:val>
          <c:extLst>
            <c:ext xmlns:c16="http://schemas.microsoft.com/office/drawing/2014/chart" uri="{C3380CC4-5D6E-409C-BE32-E72D297353CC}">
              <c16:uniqueId val="{0000000E-31F7-E646-B3DC-94D3B6330A9C}"/>
            </c:ext>
          </c:extLst>
        </c:ser>
        <c:dLbls>
          <c:showLegendKey val="0"/>
          <c:showVal val="0"/>
          <c:showCatName val="1"/>
          <c:showSerName val="0"/>
          <c:showPercent val="1"/>
          <c:showBubbleSize val="0"/>
          <c:showLeaderLines val="1"/>
        </c:dLbls>
        <c:firstSliceAng val="75"/>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65000"/>
                    <a:lumOff val="35000"/>
                  </a:schemeClr>
                </a:solidFill>
                <a:latin typeface="+mn-lt"/>
                <a:ea typeface="+mn-ea"/>
                <a:cs typeface="+mn-cs"/>
              </a:defRPr>
            </a:pPr>
            <a:r>
              <a:rPr lang="en-US"/>
              <a:t>Hispanic Distribution</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51B-6B44-AC32-7BB3723738D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51B-6B44-AC32-7BB3723738D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51B-6B44-AC32-7BB3723738D2}"/>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51B-6B44-AC32-7BB3723738D2}"/>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851B-6B44-AC32-7BB3723738D2}"/>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851B-6B44-AC32-7BB3723738D2}"/>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851B-6B44-AC32-7BB3723738D2}"/>
              </c:ext>
            </c:extLst>
          </c:dPt>
          <c:dLbls>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(combined_demographics!$D$1,combined_demographics!$L$1)</c:f>
              <c:strCache>
                <c:ptCount val="2"/>
                <c:pt idx="0">
                  <c:v>Not Hispanic</c:v>
                </c:pt>
                <c:pt idx="1">
                  <c:v>Hispanic</c:v>
                </c:pt>
              </c:strCache>
            </c:strRef>
          </c:cat>
          <c:val>
            <c:numRef>
              <c:f>(combined_demographics!$D$2,combined_demographics!$L$2)</c:f>
              <c:numCache>
                <c:formatCode>General</c:formatCode>
                <c:ptCount val="2"/>
                <c:pt idx="0">
                  <c:v>9568831</c:v>
                </c:pt>
                <c:pt idx="1">
                  <c:v>996898</c:v>
                </c:pt>
              </c:numCache>
            </c:numRef>
          </c:val>
          <c:extLst>
            <c:ext xmlns:c16="http://schemas.microsoft.com/office/drawing/2014/chart" uri="{C3380CC4-5D6E-409C-BE32-E72D297353CC}">
              <c16:uniqueId val="{0000000E-851B-6B44-AC32-7BB3723738D2}"/>
            </c:ext>
          </c:extLst>
        </c:ser>
        <c:dLbls>
          <c:showLegendKey val="0"/>
          <c:showVal val="0"/>
          <c:showCatName val="1"/>
          <c:showSerName val="0"/>
          <c:showPercent val="1"/>
          <c:showBubbleSize val="0"/>
          <c:showLeaderLines val="1"/>
        </c:dLbls>
        <c:firstSliceAng val="75"/>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9-01-14T21:44:02.481" idx="2">
    <p:pos x="5647" y="953"/>
    <p:text>Should show the color bar with units here.  What does the color in the heat map represent?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1-14T21:47:00.522" idx="3">
    <p:pos x="2688" y="1405"/>
    <p:text>Try to state the hypothesis more specifically.  I.e. what kind of correlation  between demographics and restaurant preferences?  (Positive or negative?) You could also say something like:  We hypothesize that demographics are predictors of restaurant preferences in that area.  </p:text>
    <p:extLst>
      <p:ext uri="{C676402C-5697-4E1C-873F-D02D1690AC5C}">
        <p15:threadingInfo xmlns:p15="http://schemas.microsoft.com/office/powerpoint/2012/main" timeZoneBias="4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1-14T21:56:35.794" idx="4">
    <p:pos x="3910" y="1496"/>
    <p:text>Please label the x and y axes! </p:text>
    <p:extLst>
      <p:ext uri="{C676402C-5697-4E1C-873F-D02D1690AC5C}">
        <p15:threadingInfo xmlns:p15="http://schemas.microsoft.com/office/powerpoint/2012/main" timeZoneBias="480"/>
      </p:ext>
    </p:extLst>
  </p:cm>
  <p:cm authorId="1" dt="2019-01-14T21:58:15.680" idx="6">
    <p:pos x="5524" y="2837"/>
    <p:text>Its great that you are checking the regression by looking at the residual histogram!  However, for a presentation like this it is probably not necessary to include the histogram.  If someone asks, you could just say something like "we used log-transform on hispanic population to meet the assumptions of linear regression"</p:text>
    <p:extLst>
      <p:ext uri="{C676402C-5697-4E1C-873F-D02D1690AC5C}">
        <p15:threadingInfo xmlns:p15="http://schemas.microsoft.com/office/powerpoint/2012/main" timeZoneBias="480"/>
      </p:ext>
    </p:extLst>
  </p:cm>
  <p:cm authorId="1" dt="2019-01-14T22:00:41.240" idx="7">
    <p:pos x="5524" y="2933"/>
    <p:text>Most people you will be presenting to will have no idea what a residual histogram is</p:text>
    <p:extLst>
      <p:ext uri="{C676402C-5697-4E1C-873F-D02D1690AC5C}">
        <p15:threadingInfo xmlns:p15="http://schemas.microsoft.com/office/powerpoint/2012/main" timeZoneBias="480">
          <p15:parentCm authorId="1" idx="6"/>
        </p15:threadingInfo>
      </p:ext>
    </p:extLst>
  </p:cm>
  <p:cm authorId="1" dt="2019-01-14T22:01:29.593" idx="8">
    <p:pos x="1262" y="3504"/>
    <p:text>Here you should also include the plus/minus value.  I.e. the slope is 0.031 +- the standard error </p:text>
    <p:extLst>
      <p:ext uri="{C676402C-5697-4E1C-873F-D02D1690AC5C}">
        <p15:threadingInfo xmlns:p15="http://schemas.microsoft.com/office/powerpoint/2012/main" timeZoneBias="48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1-14T22:06:14.998" idx="9">
    <p:pos x="10" y="10"/>
    <p:text>Same comments from previous slide</p:text>
    <p:extLst>
      <p:ext uri="{C676402C-5697-4E1C-873F-D02D1690AC5C}">
        <p15:threadingInfo xmlns:p15="http://schemas.microsoft.com/office/powerpoint/2012/main" timeZoneBias="48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1-14T22:06:30.556" idx="10">
    <p:pos x="10" y="10"/>
    <p:text>Same comments from previous slide</p:text>
    <p:extLst>
      <p:ext uri="{C676402C-5697-4E1C-873F-D02D1690AC5C}">
        <p15:threadingInfo xmlns:p15="http://schemas.microsoft.com/office/powerpoint/2012/main" timeZoneBias="48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1-14T22:08:43.079" idx="11">
    <p:pos x="1538" y="3497"/>
    <p:text/>
    <p:extLst>
      <p:ext uri="{C676402C-5697-4E1C-873F-D02D1690AC5C}">
        <p15:threadingInfo xmlns:p15="http://schemas.microsoft.com/office/powerpoint/2012/main" timeZoneBias="480"/>
      </p:ext>
    </p:extLst>
  </p:cm>
  <p:cm authorId="1" dt="2019-01-14T22:08:56.984" idx="12">
    <p:pos x="10" y="10"/>
    <p:text>Should definitely include standard error for slope values this small.  </p:text>
    <p:extLst>
      <p:ext uri="{C676402C-5697-4E1C-873F-D02D1690AC5C}">
        <p15:threadingInfo xmlns:p15="http://schemas.microsoft.com/office/powerpoint/2012/main" timeZoneBias="48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1-14T22:10:45.458" idx="13">
    <p:pos x="10" y="10"/>
    <p:text>Overall comments: </p:text>
    <p:extLst>
      <p:ext uri="{C676402C-5697-4E1C-873F-D02D1690AC5C}">
        <p15:threadingInfo xmlns:p15="http://schemas.microsoft.com/office/powerpoint/2012/main" timeZoneBias="480"/>
      </p:ext>
    </p:extLst>
  </p:cm>
  <p:cm authorId="1" dt="2019-01-14T22:12:30.195" idx="14">
    <p:pos x="10" y="106"/>
    <p:text>Good work with the regressions and data collection, its clear that you are applying the regressions correctly and that you successfully analyzed two data sets from different sources.  Well done!</p:text>
    <p:extLst>
      <p:ext uri="{C676402C-5697-4E1C-873F-D02D1690AC5C}">
        <p15:threadingInfo xmlns:p15="http://schemas.microsoft.com/office/powerpoint/2012/main" timeZoneBias="480">
          <p15:parentCm authorId="1" idx="13"/>
        </p15:threadingInfo>
      </p:ext>
    </p:extLst>
  </p:cm>
  <p:cm authorId="1" dt="2019-01-14T22:12:50.220" idx="15">
    <p:pos x="10" y="202"/>
    <p:text>Some constructive criticism:</p:text>
    <p:extLst>
      <p:ext uri="{C676402C-5697-4E1C-873F-D02D1690AC5C}">
        <p15:threadingInfo xmlns:p15="http://schemas.microsoft.com/office/powerpoint/2012/main" timeZoneBias="480">
          <p15:parentCm authorId="1" idx="13"/>
        </p15:threadingInfo>
      </p:ext>
    </p:extLst>
  </p:cm>
  <p:cm authorId="1" dt="2019-01-14T22:14:39.151" idx="16">
    <p:pos x="10" y="298"/>
    <p:text>This presentation would benefit from a conclusion slide that summarizes the main findings.  Was the hypothesis supported by the analysis?  What correlations were the strongest?  etc.  The figures need to have x and y values clearly labeled with units and scale.  (i.e. write log(hispanic rate) when relevant).  It was difficult for me to follow the which variables were being compared both during the presentation and grading.  </p:text>
    <p:extLst>
      <p:ext uri="{C676402C-5697-4E1C-873F-D02D1690AC5C}">
        <p15:threadingInfo xmlns:p15="http://schemas.microsoft.com/office/powerpoint/2012/main" timeZoneBias="480">
          <p15:parentCm authorId="1" idx="13"/>
        </p15:threadingInfo>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78ABE3C1-DBE1-495D-B57B-2849774B866A}" type="datetimeFigureOut">
              <a:rPr lang="en-US" smtClean="0"/>
              <a:t>1/14/19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31800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090768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5709196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3693125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2131457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D6E9DEC-419B-4CC5-A080-3B06BD5A8291}" type="datetimeFigureOut">
              <a:rPr lang="en-US" smtClean="0"/>
              <a:t>1/14/19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1814510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D6E9DEC-419B-4CC5-A080-3B06BD5A8291}" type="datetimeFigureOut">
              <a:rPr lang="en-US" smtClean="0"/>
              <a:t>1/14/19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7757832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6E9DEC-419B-4CC5-A080-3B06BD5A8291}" type="datetimeFigureOut">
              <a:rPr lang="en-US" smtClean="0"/>
              <a:t>1/14/19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7057508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9D6E9DEC-419B-4CC5-A080-3B06BD5A8291}" type="datetimeFigureOut">
              <a:rPr lang="en-US" smtClean="0"/>
              <a:t>1/14/19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3088561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6E9DEC-419B-4CC5-A080-3B06BD5A8291}" type="datetimeFigureOut">
              <a:rPr lang="en-US" smtClean="0"/>
              <a:t>1/14/19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4066489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0578ACC-22D6-47C1-A373-4FD133E34F3C}" type="datetimeFigureOut">
              <a:rPr lang="en-US" smtClean="0"/>
              <a:t>1/14/19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2781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1204435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6E9DEC-419B-4CC5-A080-3B06BD5A8291}" type="datetimeFigureOut">
              <a:rPr lang="en-US" smtClean="0"/>
              <a:t>1/14/19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016420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1/14/19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0564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1/14/19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61993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7689963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D6E9DEC-419B-4CC5-A080-3B06BD5A8291}" type="datetimeFigureOut">
              <a:rPr lang="en-US" smtClean="0"/>
              <a:t>1/14/19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2023844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smtClean="0"/>
              <a:t>1/14/19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00792761"/>
      </p:ext>
    </p:extLst>
  </p:cSld>
  <p:clrMap bg1="dk1" tx1="lt1" bg2="dk2" tx2="lt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comments" Target="../comments/comment6.xml"/></Relationships>
</file>

<file path=ppt/slides/_rels/slide11.xml.rels><?xml version="1.0" encoding="UTF-8" standalone="yes"?>
<Relationships xmlns="http://schemas.openxmlformats.org/package/2006/relationships"><Relationship Id="rId2" Type="http://schemas.openxmlformats.org/officeDocument/2006/relationships/comments" Target="../comments/comment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comments" Target="../comments/commen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211DB-91D1-1044-BE41-CF121C62CB5A}"/>
              </a:ext>
            </a:extLst>
          </p:cNvPr>
          <p:cNvSpPr>
            <a:spLocks noGrp="1"/>
          </p:cNvSpPr>
          <p:nvPr>
            <p:ph type="ctrTitle"/>
          </p:nvPr>
        </p:nvSpPr>
        <p:spPr/>
        <p:txBody>
          <a:bodyPr>
            <a:normAutofit fontScale="90000"/>
          </a:bodyPr>
          <a:lstStyle/>
          <a:p>
            <a:r>
              <a:rPr lang="en-US" dirty="0"/>
              <a:t>Demographics and Restaurant Preferences</a:t>
            </a:r>
          </a:p>
        </p:txBody>
      </p:sp>
      <p:sp>
        <p:nvSpPr>
          <p:cNvPr id="3" name="Subtitle 2">
            <a:extLst>
              <a:ext uri="{FF2B5EF4-FFF2-40B4-BE49-F238E27FC236}">
                <a16:creationId xmlns:a16="http://schemas.microsoft.com/office/drawing/2014/main" id="{FFC6BFD0-E35F-5645-BFD9-D76641592521}"/>
              </a:ext>
            </a:extLst>
          </p:cNvPr>
          <p:cNvSpPr>
            <a:spLocks noGrp="1"/>
          </p:cNvSpPr>
          <p:nvPr>
            <p:ph type="subTitle" idx="1"/>
          </p:nvPr>
        </p:nvSpPr>
        <p:spPr/>
        <p:txBody>
          <a:bodyPr>
            <a:normAutofit fontScale="92500" lnSpcReduction="10000"/>
          </a:bodyPr>
          <a:lstStyle/>
          <a:p>
            <a:r>
              <a:rPr lang="en-US" dirty="0"/>
              <a:t>Team “Divas and the Brain”</a:t>
            </a:r>
          </a:p>
          <a:p>
            <a:r>
              <a:rPr lang="en-US" dirty="0"/>
              <a:t>Reyna, </a:t>
            </a:r>
            <a:r>
              <a:rPr lang="en-US" dirty="0" err="1"/>
              <a:t>Shetu</a:t>
            </a:r>
            <a:r>
              <a:rPr lang="en-US" dirty="0"/>
              <a:t>, and Brian</a:t>
            </a:r>
          </a:p>
        </p:txBody>
      </p:sp>
    </p:spTree>
    <p:extLst>
      <p:ext uri="{BB962C8B-B14F-4D97-AF65-F5344CB8AC3E}">
        <p14:creationId xmlns:p14="http://schemas.microsoft.com/office/powerpoint/2010/main" val="2280324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06FE-5D58-834F-8D0F-CE76EEC85AE0}"/>
              </a:ext>
            </a:extLst>
          </p:cNvPr>
          <p:cNvSpPr>
            <a:spLocks noGrp="1"/>
          </p:cNvSpPr>
          <p:nvPr>
            <p:ph type="title"/>
          </p:nvPr>
        </p:nvSpPr>
        <p:spPr>
          <a:xfrm>
            <a:off x="1768839" y="764373"/>
            <a:ext cx="9737362" cy="1293028"/>
          </a:xfrm>
        </p:spPr>
        <p:txBody>
          <a:bodyPr/>
          <a:lstStyle/>
          <a:p>
            <a:r>
              <a:rPr lang="en-US" dirty="0"/>
              <a:t>Correlation: Income</a:t>
            </a:r>
          </a:p>
        </p:txBody>
      </p:sp>
      <p:sp>
        <p:nvSpPr>
          <p:cNvPr id="6" name="TextBox 5">
            <a:extLst>
              <a:ext uri="{FF2B5EF4-FFF2-40B4-BE49-F238E27FC236}">
                <a16:creationId xmlns:a16="http://schemas.microsoft.com/office/drawing/2014/main" id="{CF0A88DC-BFD3-304D-A1B2-BFB4B41A0A95}"/>
              </a:ext>
            </a:extLst>
          </p:cNvPr>
          <p:cNvSpPr txBox="1"/>
          <p:nvPr/>
        </p:nvSpPr>
        <p:spPr>
          <a:xfrm>
            <a:off x="156772" y="5501390"/>
            <a:ext cx="2613216" cy="1200329"/>
          </a:xfrm>
          <a:prstGeom prst="rect">
            <a:avLst/>
          </a:prstGeom>
          <a:noFill/>
        </p:spPr>
        <p:txBody>
          <a:bodyPr wrap="none" rtlCol="0">
            <a:spAutoFit/>
          </a:bodyPr>
          <a:lstStyle/>
          <a:p>
            <a:r>
              <a:rPr lang="en-US" sz="2400" b="1" dirty="0"/>
              <a:t>slope: 0.00014</a:t>
            </a:r>
          </a:p>
          <a:p>
            <a:r>
              <a:rPr lang="en-US" sz="2400" b="1" dirty="0" err="1"/>
              <a:t>r_squared</a:t>
            </a:r>
            <a:r>
              <a:rPr lang="en-US" sz="2400" b="1" dirty="0"/>
              <a:t>: 0.138</a:t>
            </a:r>
          </a:p>
          <a:p>
            <a:r>
              <a:rPr lang="en-US" sz="2400" b="1" dirty="0" err="1"/>
              <a:t>p_value</a:t>
            </a:r>
            <a:r>
              <a:rPr lang="en-US" sz="2400" b="1" dirty="0"/>
              <a:t>: 0.000</a:t>
            </a:r>
          </a:p>
        </p:txBody>
      </p:sp>
      <p:sp>
        <p:nvSpPr>
          <p:cNvPr id="7" name="TextBox 6">
            <a:extLst>
              <a:ext uri="{FF2B5EF4-FFF2-40B4-BE49-F238E27FC236}">
                <a16:creationId xmlns:a16="http://schemas.microsoft.com/office/drawing/2014/main" id="{FD049374-1A2C-DB40-9B6D-BB22342B380F}"/>
              </a:ext>
            </a:extLst>
          </p:cNvPr>
          <p:cNvSpPr txBox="1"/>
          <p:nvPr/>
        </p:nvSpPr>
        <p:spPr>
          <a:xfrm>
            <a:off x="6162748" y="5493462"/>
            <a:ext cx="2613216" cy="1200329"/>
          </a:xfrm>
          <a:prstGeom prst="rect">
            <a:avLst/>
          </a:prstGeom>
          <a:noFill/>
        </p:spPr>
        <p:txBody>
          <a:bodyPr wrap="none" rtlCol="0">
            <a:spAutoFit/>
          </a:bodyPr>
          <a:lstStyle/>
          <a:p>
            <a:r>
              <a:rPr lang="en-US" sz="2400" b="1" dirty="0"/>
              <a:t>slope: 0.00034</a:t>
            </a:r>
          </a:p>
          <a:p>
            <a:r>
              <a:rPr lang="en-US" sz="2400" b="1" dirty="0" err="1"/>
              <a:t>r_squared</a:t>
            </a:r>
            <a:r>
              <a:rPr lang="en-US" sz="2400" b="1" dirty="0"/>
              <a:t> :0.322</a:t>
            </a:r>
          </a:p>
          <a:p>
            <a:r>
              <a:rPr lang="en-US" sz="2400" b="1" dirty="0" err="1"/>
              <a:t>p_value</a:t>
            </a:r>
            <a:r>
              <a:rPr lang="en-US" sz="2400" b="1" dirty="0"/>
              <a:t>: 0.000</a:t>
            </a:r>
          </a:p>
        </p:txBody>
      </p:sp>
      <p:pic>
        <p:nvPicPr>
          <p:cNvPr id="3" name="Picture 2">
            <a:extLst>
              <a:ext uri="{FF2B5EF4-FFF2-40B4-BE49-F238E27FC236}">
                <a16:creationId xmlns:a16="http://schemas.microsoft.com/office/drawing/2014/main" id="{BC002816-60FC-A24A-8EFF-F4B0B2AE79E4}"/>
              </a:ext>
            </a:extLst>
          </p:cNvPr>
          <p:cNvPicPr>
            <a:picLocks noChangeAspect="1"/>
          </p:cNvPicPr>
          <p:nvPr/>
        </p:nvPicPr>
        <p:blipFill>
          <a:blip r:embed="rId2"/>
          <a:stretch>
            <a:fillRect/>
          </a:stretch>
        </p:blipFill>
        <p:spPr>
          <a:xfrm>
            <a:off x="198431" y="1797787"/>
            <a:ext cx="5699135" cy="3527087"/>
          </a:xfrm>
          <a:prstGeom prst="rect">
            <a:avLst/>
          </a:prstGeom>
        </p:spPr>
      </p:pic>
      <p:pic>
        <p:nvPicPr>
          <p:cNvPr id="4" name="Picture 3">
            <a:extLst>
              <a:ext uri="{FF2B5EF4-FFF2-40B4-BE49-F238E27FC236}">
                <a16:creationId xmlns:a16="http://schemas.microsoft.com/office/drawing/2014/main" id="{BF13912F-B4D0-5448-980E-C1251B55B0D4}"/>
              </a:ext>
            </a:extLst>
          </p:cNvPr>
          <p:cNvPicPr>
            <a:picLocks noChangeAspect="1"/>
          </p:cNvPicPr>
          <p:nvPr/>
        </p:nvPicPr>
        <p:blipFill>
          <a:blip r:embed="rId3"/>
          <a:stretch>
            <a:fillRect/>
          </a:stretch>
        </p:blipFill>
        <p:spPr>
          <a:xfrm>
            <a:off x="6020207" y="1797787"/>
            <a:ext cx="6012908" cy="3523243"/>
          </a:xfrm>
          <a:prstGeom prst="rect">
            <a:avLst/>
          </a:prstGeom>
        </p:spPr>
      </p:pic>
    </p:spTree>
    <p:extLst>
      <p:ext uri="{BB962C8B-B14F-4D97-AF65-F5344CB8AC3E}">
        <p14:creationId xmlns:p14="http://schemas.microsoft.com/office/powerpoint/2010/main" val="512421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06FE-5D58-834F-8D0F-CE76EEC85AE0}"/>
              </a:ext>
            </a:extLst>
          </p:cNvPr>
          <p:cNvSpPr>
            <a:spLocks noGrp="1"/>
          </p:cNvSpPr>
          <p:nvPr>
            <p:ph type="title"/>
          </p:nvPr>
        </p:nvSpPr>
        <p:spPr/>
        <p:txBody>
          <a:bodyPr/>
          <a:lstStyle/>
          <a:p>
            <a:r>
              <a:rPr lang="en-US" dirty="0"/>
              <a:t>Challenges and limitations</a:t>
            </a:r>
          </a:p>
        </p:txBody>
      </p:sp>
      <p:sp>
        <p:nvSpPr>
          <p:cNvPr id="5" name="Content Placeholder 4">
            <a:extLst>
              <a:ext uri="{FF2B5EF4-FFF2-40B4-BE49-F238E27FC236}">
                <a16:creationId xmlns:a16="http://schemas.microsoft.com/office/drawing/2014/main" id="{46984BDF-88D9-0F4B-88F0-48211779D68A}"/>
              </a:ext>
            </a:extLst>
          </p:cNvPr>
          <p:cNvSpPr>
            <a:spLocks noGrp="1"/>
          </p:cNvSpPr>
          <p:nvPr>
            <p:ph idx="1"/>
          </p:nvPr>
        </p:nvSpPr>
        <p:spPr/>
        <p:txBody>
          <a:bodyPr/>
          <a:lstStyle/>
          <a:p>
            <a:r>
              <a:rPr lang="en-US" dirty="0"/>
              <a:t>Zip codes do not are not consistent:</a:t>
            </a:r>
          </a:p>
          <a:p>
            <a:pPr lvl="1"/>
            <a:r>
              <a:rPr lang="en-US" dirty="0"/>
              <a:t>Different sizes (geographic)</a:t>
            </a:r>
          </a:p>
          <a:p>
            <a:pPr lvl="1"/>
            <a:r>
              <a:rPr lang="en-US" dirty="0"/>
              <a:t>Irregular boundary shapes</a:t>
            </a:r>
          </a:p>
          <a:p>
            <a:pPr lvl="1"/>
            <a:r>
              <a:rPr lang="en-US" dirty="0"/>
              <a:t>Widely varying populations</a:t>
            </a:r>
          </a:p>
          <a:p>
            <a:r>
              <a:rPr lang="en-US" dirty="0"/>
              <a:t>Yelp data not fully representative</a:t>
            </a:r>
          </a:p>
          <a:p>
            <a:pPr lvl="1"/>
            <a:r>
              <a:rPr lang="en-US" dirty="0"/>
              <a:t>Not categorize restaurant types correctly</a:t>
            </a:r>
          </a:p>
          <a:p>
            <a:pPr lvl="1"/>
            <a:r>
              <a:rPr lang="en-US" dirty="0"/>
              <a:t>Not cover all restaurants</a:t>
            </a:r>
          </a:p>
          <a:p>
            <a:r>
              <a:rPr lang="en-US" dirty="0"/>
              <a:t>Correlation and causality</a:t>
            </a:r>
          </a:p>
          <a:p>
            <a:pPr lvl="1"/>
            <a:endParaRPr lang="en-US" dirty="0"/>
          </a:p>
          <a:p>
            <a:endParaRPr lang="en-US" dirty="0"/>
          </a:p>
          <a:p>
            <a:pPr lvl="1"/>
            <a:endParaRPr lang="en-US" dirty="0"/>
          </a:p>
        </p:txBody>
      </p:sp>
    </p:spTree>
    <p:extLst>
      <p:ext uri="{BB962C8B-B14F-4D97-AF65-F5344CB8AC3E}">
        <p14:creationId xmlns:p14="http://schemas.microsoft.com/office/powerpoint/2010/main" val="2500281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F208CF-0104-8B4C-BDF6-97F105B663CF}"/>
              </a:ext>
            </a:extLst>
          </p:cNvPr>
          <p:cNvPicPr>
            <a:picLocks noChangeAspect="1"/>
          </p:cNvPicPr>
          <p:nvPr/>
        </p:nvPicPr>
        <p:blipFill>
          <a:blip r:embed="rId2"/>
          <a:stretch>
            <a:fillRect/>
          </a:stretch>
        </p:blipFill>
        <p:spPr>
          <a:xfrm>
            <a:off x="239840" y="133350"/>
            <a:ext cx="8140700" cy="6591300"/>
          </a:xfrm>
          <a:prstGeom prst="rect">
            <a:avLst/>
          </a:prstGeom>
        </p:spPr>
      </p:pic>
      <p:pic>
        <p:nvPicPr>
          <p:cNvPr id="6" name="Picture 5">
            <a:extLst>
              <a:ext uri="{FF2B5EF4-FFF2-40B4-BE49-F238E27FC236}">
                <a16:creationId xmlns:a16="http://schemas.microsoft.com/office/drawing/2014/main" id="{8164D7C9-111B-3E40-BDC6-2F2162A22A4F}"/>
              </a:ext>
            </a:extLst>
          </p:cNvPr>
          <p:cNvPicPr>
            <a:picLocks noChangeAspect="1"/>
          </p:cNvPicPr>
          <p:nvPr/>
        </p:nvPicPr>
        <p:blipFill>
          <a:blip r:embed="rId3"/>
          <a:stretch>
            <a:fillRect/>
          </a:stretch>
        </p:blipFill>
        <p:spPr>
          <a:xfrm>
            <a:off x="8686631" y="133350"/>
            <a:ext cx="3224004" cy="6591300"/>
          </a:xfrm>
          <a:prstGeom prst="rect">
            <a:avLst/>
          </a:prstGeom>
        </p:spPr>
      </p:pic>
      <p:sp>
        <p:nvSpPr>
          <p:cNvPr id="7" name="TextBox 6">
            <a:extLst>
              <a:ext uri="{FF2B5EF4-FFF2-40B4-BE49-F238E27FC236}">
                <a16:creationId xmlns:a16="http://schemas.microsoft.com/office/drawing/2014/main" id="{99831756-D8B6-8844-9B4C-40C2665FB201}"/>
              </a:ext>
            </a:extLst>
          </p:cNvPr>
          <p:cNvSpPr txBox="1"/>
          <p:nvPr/>
        </p:nvSpPr>
        <p:spPr>
          <a:xfrm>
            <a:off x="8901693" y="4892032"/>
            <a:ext cx="2763898" cy="1200329"/>
          </a:xfrm>
          <a:prstGeom prst="rect">
            <a:avLst/>
          </a:prstGeom>
          <a:noFill/>
        </p:spPr>
        <p:txBody>
          <a:bodyPr wrap="none" rtlCol="0">
            <a:spAutoFit/>
          </a:bodyPr>
          <a:lstStyle/>
          <a:p>
            <a:r>
              <a:rPr lang="en-US" dirty="0">
                <a:solidFill>
                  <a:schemeClr val="bg1">
                    <a:lumMod val="95000"/>
                    <a:lumOff val="5000"/>
                  </a:schemeClr>
                </a:solidFill>
              </a:rPr>
              <a:t>80236</a:t>
            </a:r>
            <a:br>
              <a:rPr lang="en-US" dirty="0">
                <a:solidFill>
                  <a:schemeClr val="bg1">
                    <a:lumMod val="95000"/>
                    <a:lumOff val="5000"/>
                  </a:schemeClr>
                </a:solidFill>
              </a:rPr>
            </a:br>
            <a:r>
              <a:rPr lang="en-US" dirty="0">
                <a:solidFill>
                  <a:schemeClr val="bg1">
                    <a:lumMod val="95000"/>
                    <a:lumOff val="5000"/>
                  </a:schemeClr>
                </a:solidFill>
              </a:rPr>
              <a:t>Denver, CO Suburbs</a:t>
            </a:r>
          </a:p>
          <a:p>
            <a:r>
              <a:rPr lang="en-US" dirty="0">
                <a:solidFill>
                  <a:schemeClr val="bg1">
                    <a:lumMod val="95000"/>
                    <a:lumOff val="5000"/>
                  </a:schemeClr>
                </a:solidFill>
              </a:rPr>
              <a:t>Total pop: 5,917</a:t>
            </a:r>
          </a:p>
          <a:p>
            <a:r>
              <a:rPr lang="en-US" dirty="0">
                <a:solidFill>
                  <a:schemeClr val="bg1">
                    <a:lumMod val="95000"/>
                    <a:lumOff val="5000"/>
                  </a:schemeClr>
                </a:solidFill>
              </a:rPr>
              <a:t>Mexican Restaurants: 7</a:t>
            </a:r>
          </a:p>
        </p:txBody>
      </p:sp>
      <p:sp>
        <p:nvSpPr>
          <p:cNvPr id="8" name="Rectangle 7">
            <a:extLst>
              <a:ext uri="{FF2B5EF4-FFF2-40B4-BE49-F238E27FC236}">
                <a16:creationId xmlns:a16="http://schemas.microsoft.com/office/drawing/2014/main" id="{1F35D8AC-7757-9545-8EFA-E40F5F776AB8}"/>
              </a:ext>
            </a:extLst>
          </p:cNvPr>
          <p:cNvSpPr/>
          <p:nvPr/>
        </p:nvSpPr>
        <p:spPr>
          <a:xfrm>
            <a:off x="1779986" y="4059759"/>
            <a:ext cx="3434862" cy="1200329"/>
          </a:xfrm>
          <a:prstGeom prst="rect">
            <a:avLst/>
          </a:prstGeom>
        </p:spPr>
        <p:txBody>
          <a:bodyPr wrap="square">
            <a:spAutoFit/>
          </a:bodyPr>
          <a:lstStyle/>
          <a:p>
            <a:r>
              <a:rPr lang="en-US" dirty="0">
                <a:solidFill>
                  <a:schemeClr val="bg1">
                    <a:lumMod val="95000"/>
                    <a:lumOff val="5000"/>
                  </a:schemeClr>
                </a:solidFill>
              </a:rPr>
              <a:t>98022</a:t>
            </a:r>
            <a:br>
              <a:rPr lang="en-US" dirty="0">
                <a:solidFill>
                  <a:schemeClr val="bg1">
                    <a:lumMod val="95000"/>
                    <a:lumOff val="5000"/>
                  </a:schemeClr>
                </a:solidFill>
              </a:rPr>
            </a:br>
            <a:r>
              <a:rPr lang="en-US" dirty="0">
                <a:solidFill>
                  <a:schemeClr val="bg1">
                    <a:lumMod val="95000"/>
                    <a:lumOff val="5000"/>
                  </a:schemeClr>
                </a:solidFill>
              </a:rPr>
              <a:t>Enumclaw, WA</a:t>
            </a:r>
          </a:p>
          <a:p>
            <a:r>
              <a:rPr lang="en-US" dirty="0">
                <a:solidFill>
                  <a:schemeClr val="bg1">
                    <a:lumMod val="95000"/>
                    <a:lumOff val="5000"/>
                  </a:schemeClr>
                </a:solidFill>
              </a:rPr>
              <a:t>Total pop: 7,966</a:t>
            </a:r>
          </a:p>
          <a:p>
            <a:r>
              <a:rPr lang="en-US" dirty="0">
                <a:solidFill>
                  <a:schemeClr val="bg1">
                    <a:lumMod val="95000"/>
                    <a:lumOff val="5000"/>
                  </a:schemeClr>
                </a:solidFill>
              </a:rPr>
              <a:t>Mexican Restaurants: 0</a:t>
            </a:r>
          </a:p>
        </p:txBody>
      </p:sp>
      <p:pic>
        <p:nvPicPr>
          <p:cNvPr id="1026" name="Picture 2" descr="Redflag Com - Red Flag Icon Transparent Background (512x512)">
            <a:extLst>
              <a:ext uri="{FF2B5EF4-FFF2-40B4-BE49-F238E27FC236}">
                <a16:creationId xmlns:a16="http://schemas.microsoft.com/office/drawing/2014/main" id="{8A624FC3-2E5C-2141-8DE4-F69461C992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22596" y="2240923"/>
            <a:ext cx="453098" cy="45309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Redflag Com - Red Flag Icon Transparent Background (512x512)">
            <a:extLst>
              <a:ext uri="{FF2B5EF4-FFF2-40B4-BE49-F238E27FC236}">
                <a16:creationId xmlns:a16="http://schemas.microsoft.com/office/drawing/2014/main" id="{7CFDA9BB-511C-1C4C-BD55-FEC9E32F5D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06509" y="4505333"/>
            <a:ext cx="453098" cy="453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206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7F0E7-A394-1F4A-9B5D-DF20938925DA}"/>
              </a:ext>
            </a:extLst>
          </p:cNvPr>
          <p:cNvSpPr>
            <a:spLocks noGrp="1"/>
          </p:cNvSpPr>
          <p:nvPr>
            <p:ph type="ctrTitle"/>
          </p:nvPr>
        </p:nvSpPr>
        <p:spPr/>
        <p:txBody>
          <a:bodyPr/>
          <a:lstStyle/>
          <a:p>
            <a:r>
              <a:rPr lang="en-US" dirty="0"/>
              <a:t>Q &amp; A</a:t>
            </a:r>
          </a:p>
        </p:txBody>
      </p:sp>
    </p:spTree>
    <p:extLst>
      <p:ext uri="{BB962C8B-B14F-4D97-AF65-F5344CB8AC3E}">
        <p14:creationId xmlns:p14="http://schemas.microsoft.com/office/powerpoint/2010/main" val="2610877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7E811-2E7B-3D4D-8245-0C2EA2DA1B42}"/>
              </a:ext>
            </a:extLst>
          </p:cNvPr>
          <p:cNvSpPr>
            <a:spLocks noGrp="1"/>
          </p:cNvSpPr>
          <p:nvPr>
            <p:ph type="title"/>
          </p:nvPr>
        </p:nvSpPr>
        <p:spPr/>
        <p:txBody>
          <a:bodyPr/>
          <a:lstStyle/>
          <a:p>
            <a:r>
              <a:rPr lang="en-US" dirty="0"/>
              <a:t>STARTING dataset</a:t>
            </a:r>
          </a:p>
        </p:txBody>
      </p:sp>
      <p:sp>
        <p:nvSpPr>
          <p:cNvPr id="3" name="Content Placeholder 2">
            <a:extLst>
              <a:ext uri="{FF2B5EF4-FFF2-40B4-BE49-F238E27FC236}">
                <a16:creationId xmlns:a16="http://schemas.microsoft.com/office/drawing/2014/main" id="{62A333D1-C92F-5E40-AE92-75F98A9C59E2}"/>
              </a:ext>
            </a:extLst>
          </p:cNvPr>
          <p:cNvSpPr>
            <a:spLocks noGrp="1"/>
          </p:cNvSpPr>
          <p:nvPr>
            <p:ph idx="1"/>
          </p:nvPr>
        </p:nvSpPr>
        <p:spPr>
          <a:xfrm>
            <a:off x="685800" y="2194560"/>
            <a:ext cx="10820400" cy="4091940"/>
          </a:xfrm>
        </p:spPr>
        <p:txBody>
          <a:bodyPr>
            <a:normAutofit/>
          </a:bodyPr>
          <a:lstStyle/>
          <a:p>
            <a:r>
              <a:rPr lang="en-US" dirty="0"/>
              <a:t>US Census Bureau race data for each zip code</a:t>
            </a:r>
          </a:p>
          <a:p>
            <a:r>
              <a:rPr lang="en-US" dirty="0"/>
              <a:t>US Census Bureau income data by zip code</a:t>
            </a:r>
          </a:p>
          <a:p>
            <a:r>
              <a:rPr lang="en-US" dirty="0"/>
              <a:t>Over 30,000 zip codes</a:t>
            </a:r>
          </a:p>
          <a:p>
            <a:endParaRPr lang="en-US" dirty="0"/>
          </a:p>
          <a:p>
            <a:r>
              <a:rPr lang="en-US" dirty="0"/>
              <a:t>Initial Challenges:</a:t>
            </a:r>
          </a:p>
          <a:p>
            <a:pPr lvl="1"/>
            <a:r>
              <a:rPr lang="en-US" dirty="0"/>
              <a:t>Zip codes are stored as different types in each database (string vs integer)</a:t>
            </a:r>
          </a:p>
          <a:p>
            <a:pPr lvl="1"/>
            <a:r>
              <a:rPr lang="en-US" dirty="0"/>
              <a:t>Zip codes in Puerto Rico</a:t>
            </a:r>
          </a:p>
          <a:p>
            <a:pPr lvl="1"/>
            <a:r>
              <a:rPr lang="en-US" dirty="0"/>
              <a:t>Zip codes with zero or very low population count</a:t>
            </a:r>
          </a:p>
          <a:p>
            <a:pPr lvl="1"/>
            <a:endParaRPr lang="en-US" dirty="0"/>
          </a:p>
          <a:p>
            <a:r>
              <a:rPr lang="en-US" b="1" dirty="0"/>
              <a:t>Filtered data: ~10,000 U.S. zip codes</a:t>
            </a:r>
          </a:p>
        </p:txBody>
      </p:sp>
    </p:spTree>
    <p:extLst>
      <p:ext uri="{BB962C8B-B14F-4D97-AF65-F5344CB8AC3E}">
        <p14:creationId xmlns:p14="http://schemas.microsoft.com/office/powerpoint/2010/main" val="981137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B247E-E43A-774C-A47D-C2AB5C517208}"/>
              </a:ext>
            </a:extLst>
          </p:cNvPr>
          <p:cNvSpPr>
            <a:spLocks noGrp="1"/>
          </p:cNvSpPr>
          <p:nvPr>
            <p:ph type="title"/>
          </p:nvPr>
        </p:nvSpPr>
        <p:spPr>
          <a:xfrm>
            <a:off x="818322" y="307173"/>
            <a:ext cx="8610600" cy="1293028"/>
          </a:xfrm>
        </p:spPr>
        <p:txBody>
          <a:bodyPr/>
          <a:lstStyle/>
          <a:p>
            <a:r>
              <a:rPr lang="en-US" dirty="0"/>
              <a:t>Sample zip code distribution</a:t>
            </a:r>
          </a:p>
        </p:txBody>
      </p:sp>
      <p:pic>
        <p:nvPicPr>
          <p:cNvPr id="4" name="Content Placeholder 3">
            <a:extLst>
              <a:ext uri="{FF2B5EF4-FFF2-40B4-BE49-F238E27FC236}">
                <a16:creationId xmlns:a16="http://schemas.microsoft.com/office/drawing/2014/main" id="{B9511422-2BEA-444A-A9E3-DAEFA3C82435}"/>
              </a:ext>
            </a:extLst>
          </p:cNvPr>
          <p:cNvPicPr>
            <a:picLocks noGrp="1" noChangeAspect="1"/>
          </p:cNvPicPr>
          <p:nvPr>
            <p:ph idx="1"/>
          </p:nvPr>
        </p:nvPicPr>
        <p:blipFill>
          <a:blip r:embed="rId2"/>
          <a:stretch>
            <a:fillRect/>
          </a:stretch>
        </p:blipFill>
        <p:spPr>
          <a:xfrm>
            <a:off x="1547693" y="1513190"/>
            <a:ext cx="7417487" cy="5037637"/>
          </a:xfrm>
          <a:prstGeom prst="rect">
            <a:avLst/>
          </a:prstGeom>
        </p:spPr>
      </p:pic>
    </p:spTree>
    <p:extLst>
      <p:ext uri="{BB962C8B-B14F-4D97-AF65-F5344CB8AC3E}">
        <p14:creationId xmlns:p14="http://schemas.microsoft.com/office/powerpoint/2010/main" val="405322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5DE03-083F-3E41-BF70-7C2A295B7EF3}"/>
              </a:ext>
            </a:extLst>
          </p:cNvPr>
          <p:cNvSpPr>
            <a:spLocks noGrp="1"/>
          </p:cNvSpPr>
          <p:nvPr>
            <p:ph type="title"/>
          </p:nvPr>
        </p:nvSpPr>
        <p:spPr/>
        <p:txBody>
          <a:bodyPr/>
          <a:lstStyle/>
          <a:p>
            <a:r>
              <a:rPr lang="en-US" dirty="0"/>
              <a:t>Sample Zip code population</a:t>
            </a:r>
          </a:p>
        </p:txBody>
      </p:sp>
      <p:graphicFrame>
        <p:nvGraphicFramePr>
          <p:cNvPr id="5" name="Chart 4">
            <a:extLst>
              <a:ext uri="{FF2B5EF4-FFF2-40B4-BE49-F238E27FC236}">
                <a16:creationId xmlns:a16="http://schemas.microsoft.com/office/drawing/2014/main" id="{E50B8E8A-17C5-E041-A6C8-E84FBBD09108}"/>
              </a:ext>
            </a:extLst>
          </p:cNvPr>
          <p:cNvGraphicFramePr>
            <a:graphicFrameLocks/>
          </p:cNvGraphicFramePr>
          <p:nvPr>
            <p:extLst>
              <p:ext uri="{D42A27DB-BD31-4B8C-83A1-F6EECF244321}">
                <p14:modId xmlns:p14="http://schemas.microsoft.com/office/powerpoint/2010/main" val="3916238219"/>
              </p:ext>
            </p:extLst>
          </p:nvPr>
        </p:nvGraphicFramePr>
        <p:xfrm>
          <a:off x="6234119" y="2171247"/>
          <a:ext cx="5302250" cy="43307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2D137CE7-23AB-4A40-A97E-19A2A6FB584C}"/>
              </a:ext>
            </a:extLst>
          </p:cNvPr>
          <p:cNvGraphicFramePr>
            <a:graphicFrameLocks/>
          </p:cNvGraphicFramePr>
          <p:nvPr>
            <p:extLst>
              <p:ext uri="{D42A27DB-BD31-4B8C-83A1-F6EECF244321}">
                <p14:modId xmlns:p14="http://schemas.microsoft.com/office/powerpoint/2010/main" val="3588017210"/>
              </p:ext>
            </p:extLst>
          </p:nvPr>
        </p:nvGraphicFramePr>
        <p:xfrm>
          <a:off x="530232" y="2171247"/>
          <a:ext cx="5302250" cy="4330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58500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6EDDE-6E4B-9145-9421-C0ACD1392F4E}"/>
              </a:ext>
            </a:extLst>
          </p:cNvPr>
          <p:cNvSpPr>
            <a:spLocks noGrp="1"/>
          </p:cNvSpPr>
          <p:nvPr>
            <p:ph type="title"/>
          </p:nvPr>
        </p:nvSpPr>
        <p:spPr/>
        <p:txBody>
          <a:bodyPr/>
          <a:lstStyle/>
          <a:p>
            <a:r>
              <a:rPr lang="en-US" dirty="0"/>
              <a:t>Gathering additional data</a:t>
            </a:r>
          </a:p>
        </p:txBody>
      </p:sp>
      <p:sp>
        <p:nvSpPr>
          <p:cNvPr id="3" name="Content Placeholder 2">
            <a:extLst>
              <a:ext uri="{FF2B5EF4-FFF2-40B4-BE49-F238E27FC236}">
                <a16:creationId xmlns:a16="http://schemas.microsoft.com/office/drawing/2014/main" id="{DE6173DA-C042-2246-9578-F4A629A0C331}"/>
              </a:ext>
            </a:extLst>
          </p:cNvPr>
          <p:cNvSpPr>
            <a:spLocks noGrp="1"/>
          </p:cNvSpPr>
          <p:nvPr>
            <p:ph idx="1"/>
          </p:nvPr>
        </p:nvSpPr>
        <p:spPr/>
        <p:txBody>
          <a:bodyPr/>
          <a:lstStyle/>
          <a:p>
            <a:r>
              <a:rPr lang="en-US" dirty="0"/>
              <a:t>Yelp Fusion API</a:t>
            </a:r>
          </a:p>
          <a:p>
            <a:pPr lvl="1"/>
            <a:r>
              <a:rPr lang="en-US" dirty="0"/>
              <a:t>Limited to 5,000 API calls per day</a:t>
            </a:r>
          </a:p>
          <a:p>
            <a:pPr lvl="1"/>
            <a:r>
              <a:rPr lang="en-US" dirty="0"/>
              <a:t>Limited to 50 results per page</a:t>
            </a:r>
          </a:p>
          <a:p>
            <a:r>
              <a:rPr lang="en-US" dirty="0"/>
              <a:t>Sliced data into 5 random samples of 250 records</a:t>
            </a:r>
          </a:p>
          <a:p>
            <a:pPr lvl="1"/>
            <a:r>
              <a:rPr lang="en-US" dirty="0"/>
              <a:t>Nested “for” loops to query Yelp for each zip code</a:t>
            </a:r>
          </a:p>
          <a:p>
            <a:pPr lvl="1"/>
            <a:r>
              <a:rPr lang="en-US" dirty="0"/>
              <a:t>Gather data by type: Mexican, Chinese, Fast Food</a:t>
            </a:r>
          </a:p>
          <a:p>
            <a:pPr lvl="1"/>
            <a:endParaRPr lang="en-US" dirty="0"/>
          </a:p>
        </p:txBody>
      </p:sp>
      <p:pic>
        <p:nvPicPr>
          <p:cNvPr id="6" name="Picture 5">
            <a:extLst>
              <a:ext uri="{FF2B5EF4-FFF2-40B4-BE49-F238E27FC236}">
                <a16:creationId xmlns:a16="http://schemas.microsoft.com/office/drawing/2014/main" id="{7E50F0B3-7274-6F4C-983A-B474C936270B}"/>
              </a:ext>
            </a:extLst>
          </p:cNvPr>
          <p:cNvPicPr>
            <a:picLocks noChangeAspect="1"/>
          </p:cNvPicPr>
          <p:nvPr/>
        </p:nvPicPr>
        <p:blipFill>
          <a:blip r:embed="rId2"/>
          <a:stretch>
            <a:fillRect/>
          </a:stretch>
        </p:blipFill>
        <p:spPr>
          <a:xfrm>
            <a:off x="685800" y="4847085"/>
            <a:ext cx="5346700" cy="1371600"/>
          </a:xfrm>
          <a:prstGeom prst="rect">
            <a:avLst/>
          </a:prstGeom>
        </p:spPr>
      </p:pic>
    </p:spTree>
    <p:extLst>
      <p:ext uri="{BB962C8B-B14F-4D97-AF65-F5344CB8AC3E}">
        <p14:creationId xmlns:p14="http://schemas.microsoft.com/office/powerpoint/2010/main" val="3738606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189D3-EEDA-C949-B9AD-B1F03177ACD1}"/>
              </a:ext>
            </a:extLst>
          </p:cNvPr>
          <p:cNvSpPr>
            <a:spLocks noGrp="1"/>
          </p:cNvSpPr>
          <p:nvPr>
            <p:ph type="title"/>
          </p:nvPr>
        </p:nvSpPr>
        <p:spPr/>
        <p:txBody>
          <a:bodyPr/>
          <a:lstStyle/>
          <a:p>
            <a:r>
              <a:rPr lang="en-US" dirty="0"/>
              <a:t>Hypothesis</a:t>
            </a:r>
          </a:p>
        </p:txBody>
      </p:sp>
      <p:sp>
        <p:nvSpPr>
          <p:cNvPr id="3" name="Content Placeholder 2">
            <a:extLst>
              <a:ext uri="{FF2B5EF4-FFF2-40B4-BE49-F238E27FC236}">
                <a16:creationId xmlns:a16="http://schemas.microsoft.com/office/drawing/2014/main" id="{10DAAA66-1E01-DD42-A871-341919DE0A2E}"/>
              </a:ext>
            </a:extLst>
          </p:cNvPr>
          <p:cNvSpPr>
            <a:spLocks noGrp="1"/>
          </p:cNvSpPr>
          <p:nvPr>
            <p:ph idx="1"/>
          </p:nvPr>
        </p:nvSpPr>
        <p:spPr/>
        <p:txBody>
          <a:bodyPr/>
          <a:lstStyle/>
          <a:p>
            <a:r>
              <a:rPr lang="en-US" dirty="0"/>
              <a:t>Correlation between demographics and restaurant preferences</a:t>
            </a:r>
          </a:p>
          <a:p>
            <a:endParaRPr lang="en-US" dirty="0"/>
          </a:p>
          <a:p>
            <a:r>
              <a:rPr lang="en-US" dirty="0"/>
              <a:t>Chose 3 target restaurant types:</a:t>
            </a:r>
          </a:p>
          <a:p>
            <a:pPr lvl="1"/>
            <a:r>
              <a:rPr lang="en-US" dirty="0"/>
              <a:t>Mexican (correlation with Hispanic population)</a:t>
            </a:r>
          </a:p>
          <a:p>
            <a:pPr lvl="1"/>
            <a:r>
              <a:rPr lang="en-US" dirty="0"/>
              <a:t>Chinese (correlation with Asian population)</a:t>
            </a:r>
          </a:p>
          <a:p>
            <a:pPr lvl="1"/>
            <a:r>
              <a:rPr lang="en-US" dirty="0"/>
              <a:t>Fast Food (correlation with income level)</a:t>
            </a:r>
          </a:p>
        </p:txBody>
      </p:sp>
    </p:spTree>
    <p:extLst>
      <p:ext uri="{BB962C8B-B14F-4D97-AF65-F5344CB8AC3E}">
        <p14:creationId xmlns:p14="http://schemas.microsoft.com/office/powerpoint/2010/main" val="4175510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06FE-5D58-834F-8D0F-CE76EEC85AE0}"/>
              </a:ext>
            </a:extLst>
          </p:cNvPr>
          <p:cNvSpPr>
            <a:spLocks noGrp="1"/>
          </p:cNvSpPr>
          <p:nvPr>
            <p:ph type="title"/>
          </p:nvPr>
        </p:nvSpPr>
        <p:spPr>
          <a:xfrm>
            <a:off x="1768839" y="764373"/>
            <a:ext cx="9737362" cy="1293028"/>
          </a:xfrm>
        </p:spPr>
        <p:txBody>
          <a:bodyPr/>
          <a:lstStyle/>
          <a:p>
            <a:r>
              <a:rPr lang="en-US" dirty="0"/>
              <a:t>Correlation: Race and Food type</a:t>
            </a:r>
          </a:p>
        </p:txBody>
      </p:sp>
      <p:pic>
        <p:nvPicPr>
          <p:cNvPr id="4" name="Picture 3">
            <a:extLst>
              <a:ext uri="{FF2B5EF4-FFF2-40B4-BE49-F238E27FC236}">
                <a16:creationId xmlns:a16="http://schemas.microsoft.com/office/drawing/2014/main" id="{FCB71596-4150-F942-8788-DC1E1EE83578}"/>
              </a:ext>
            </a:extLst>
          </p:cNvPr>
          <p:cNvPicPr>
            <a:picLocks noChangeAspect="1"/>
          </p:cNvPicPr>
          <p:nvPr/>
        </p:nvPicPr>
        <p:blipFill>
          <a:blip r:embed="rId2"/>
          <a:stretch>
            <a:fillRect/>
          </a:stretch>
        </p:blipFill>
        <p:spPr>
          <a:xfrm>
            <a:off x="156772" y="1738756"/>
            <a:ext cx="5764530" cy="3637915"/>
          </a:xfrm>
          <a:prstGeom prst="rect">
            <a:avLst/>
          </a:prstGeom>
        </p:spPr>
      </p:pic>
      <p:pic>
        <p:nvPicPr>
          <p:cNvPr id="5" name="Picture 4">
            <a:extLst>
              <a:ext uri="{FF2B5EF4-FFF2-40B4-BE49-F238E27FC236}">
                <a16:creationId xmlns:a16="http://schemas.microsoft.com/office/drawing/2014/main" id="{23CB0072-7251-D745-932E-A2E5FA7D4229}"/>
              </a:ext>
            </a:extLst>
          </p:cNvPr>
          <p:cNvPicPr>
            <a:picLocks noChangeAspect="1"/>
          </p:cNvPicPr>
          <p:nvPr/>
        </p:nvPicPr>
        <p:blipFill>
          <a:blip r:embed="rId3"/>
          <a:stretch>
            <a:fillRect/>
          </a:stretch>
        </p:blipFill>
        <p:spPr>
          <a:xfrm>
            <a:off x="6162748" y="1765744"/>
            <a:ext cx="5872480" cy="3583940"/>
          </a:xfrm>
          <a:prstGeom prst="rect">
            <a:avLst/>
          </a:prstGeom>
        </p:spPr>
      </p:pic>
      <p:sp>
        <p:nvSpPr>
          <p:cNvPr id="6" name="TextBox 5">
            <a:extLst>
              <a:ext uri="{FF2B5EF4-FFF2-40B4-BE49-F238E27FC236}">
                <a16:creationId xmlns:a16="http://schemas.microsoft.com/office/drawing/2014/main" id="{CF0A88DC-BFD3-304D-A1B2-BFB4B41A0A95}"/>
              </a:ext>
            </a:extLst>
          </p:cNvPr>
          <p:cNvSpPr txBox="1"/>
          <p:nvPr/>
        </p:nvSpPr>
        <p:spPr>
          <a:xfrm>
            <a:off x="156772" y="5501390"/>
            <a:ext cx="2786340" cy="1200329"/>
          </a:xfrm>
          <a:prstGeom prst="rect">
            <a:avLst/>
          </a:prstGeom>
          <a:noFill/>
        </p:spPr>
        <p:txBody>
          <a:bodyPr wrap="none" rtlCol="0">
            <a:spAutoFit/>
          </a:bodyPr>
          <a:lstStyle/>
          <a:p>
            <a:r>
              <a:rPr lang="en-US" sz="2400" b="1" dirty="0"/>
              <a:t>slope: 0.031</a:t>
            </a:r>
          </a:p>
          <a:p>
            <a:r>
              <a:rPr lang="en-US" sz="2400" b="1" dirty="0" err="1"/>
              <a:t>r_squared</a:t>
            </a:r>
            <a:r>
              <a:rPr lang="en-US" sz="2400" b="1" dirty="0"/>
              <a:t> : 0.028</a:t>
            </a:r>
          </a:p>
          <a:p>
            <a:r>
              <a:rPr lang="en-US" sz="2400" b="1" dirty="0" err="1"/>
              <a:t>p_value</a:t>
            </a:r>
            <a:r>
              <a:rPr lang="en-US" sz="2400" b="1" dirty="0"/>
              <a:t>: 0.562</a:t>
            </a:r>
          </a:p>
        </p:txBody>
      </p:sp>
      <p:sp>
        <p:nvSpPr>
          <p:cNvPr id="7" name="TextBox 6">
            <a:extLst>
              <a:ext uri="{FF2B5EF4-FFF2-40B4-BE49-F238E27FC236}">
                <a16:creationId xmlns:a16="http://schemas.microsoft.com/office/drawing/2014/main" id="{FD049374-1A2C-DB40-9B6D-BB22342B380F}"/>
              </a:ext>
            </a:extLst>
          </p:cNvPr>
          <p:cNvSpPr txBox="1"/>
          <p:nvPr/>
        </p:nvSpPr>
        <p:spPr>
          <a:xfrm>
            <a:off x="6162748" y="5493462"/>
            <a:ext cx="2786340" cy="1200329"/>
          </a:xfrm>
          <a:prstGeom prst="rect">
            <a:avLst/>
          </a:prstGeom>
          <a:noFill/>
        </p:spPr>
        <p:txBody>
          <a:bodyPr wrap="none" rtlCol="0">
            <a:spAutoFit/>
          </a:bodyPr>
          <a:lstStyle/>
          <a:p>
            <a:r>
              <a:rPr lang="en-US" sz="2400" b="1" dirty="0"/>
              <a:t>slope: 0.534</a:t>
            </a:r>
          </a:p>
          <a:p>
            <a:r>
              <a:rPr lang="en-US" sz="2400" b="1" dirty="0" err="1"/>
              <a:t>r_squared</a:t>
            </a:r>
            <a:r>
              <a:rPr lang="en-US" sz="2400" b="1" dirty="0"/>
              <a:t> : 0.590</a:t>
            </a:r>
          </a:p>
          <a:p>
            <a:r>
              <a:rPr lang="en-US" sz="2400" b="1" dirty="0" err="1"/>
              <a:t>p_value</a:t>
            </a:r>
            <a:r>
              <a:rPr lang="en-US" sz="2400" b="1" dirty="0"/>
              <a:t>: 0.000</a:t>
            </a:r>
          </a:p>
        </p:txBody>
      </p:sp>
    </p:spTree>
    <p:extLst>
      <p:ext uri="{BB962C8B-B14F-4D97-AF65-F5344CB8AC3E}">
        <p14:creationId xmlns:p14="http://schemas.microsoft.com/office/powerpoint/2010/main" val="52171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06FE-5D58-834F-8D0F-CE76EEC85AE0}"/>
              </a:ext>
            </a:extLst>
          </p:cNvPr>
          <p:cNvSpPr>
            <a:spLocks noGrp="1"/>
          </p:cNvSpPr>
          <p:nvPr>
            <p:ph type="title"/>
          </p:nvPr>
        </p:nvSpPr>
        <p:spPr/>
        <p:txBody>
          <a:bodyPr/>
          <a:lstStyle/>
          <a:p>
            <a:r>
              <a:rPr lang="en-US" dirty="0"/>
              <a:t>Unexpected results</a:t>
            </a:r>
          </a:p>
        </p:txBody>
      </p:sp>
      <p:pic>
        <p:nvPicPr>
          <p:cNvPr id="3" name="Picture 2">
            <a:extLst>
              <a:ext uri="{FF2B5EF4-FFF2-40B4-BE49-F238E27FC236}">
                <a16:creationId xmlns:a16="http://schemas.microsoft.com/office/drawing/2014/main" id="{A816E987-9F45-3040-B8F8-30B0241422F3}"/>
              </a:ext>
            </a:extLst>
          </p:cNvPr>
          <p:cNvPicPr>
            <a:picLocks noChangeAspect="1"/>
          </p:cNvPicPr>
          <p:nvPr/>
        </p:nvPicPr>
        <p:blipFill>
          <a:blip r:embed="rId2"/>
          <a:stretch>
            <a:fillRect/>
          </a:stretch>
        </p:blipFill>
        <p:spPr>
          <a:xfrm>
            <a:off x="201743" y="1772591"/>
            <a:ext cx="5764530" cy="3659505"/>
          </a:xfrm>
          <a:prstGeom prst="rect">
            <a:avLst/>
          </a:prstGeom>
        </p:spPr>
      </p:pic>
      <p:pic>
        <p:nvPicPr>
          <p:cNvPr id="6" name="Picture 5">
            <a:extLst>
              <a:ext uri="{FF2B5EF4-FFF2-40B4-BE49-F238E27FC236}">
                <a16:creationId xmlns:a16="http://schemas.microsoft.com/office/drawing/2014/main" id="{56C26215-563F-7244-BA46-518AA986EBD6}"/>
              </a:ext>
            </a:extLst>
          </p:cNvPr>
          <p:cNvPicPr>
            <a:picLocks noChangeAspect="1"/>
          </p:cNvPicPr>
          <p:nvPr/>
        </p:nvPicPr>
        <p:blipFill>
          <a:blip r:embed="rId3"/>
          <a:stretch>
            <a:fillRect/>
          </a:stretch>
        </p:blipFill>
        <p:spPr>
          <a:xfrm>
            <a:off x="6225729" y="1772590"/>
            <a:ext cx="5764530" cy="3659505"/>
          </a:xfrm>
          <a:prstGeom prst="rect">
            <a:avLst/>
          </a:prstGeom>
        </p:spPr>
      </p:pic>
      <p:sp>
        <p:nvSpPr>
          <p:cNvPr id="8" name="TextBox 7">
            <a:extLst>
              <a:ext uri="{FF2B5EF4-FFF2-40B4-BE49-F238E27FC236}">
                <a16:creationId xmlns:a16="http://schemas.microsoft.com/office/drawing/2014/main" id="{3B72F03C-BA14-204C-B994-FAB74B7523F0}"/>
              </a:ext>
            </a:extLst>
          </p:cNvPr>
          <p:cNvSpPr txBox="1"/>
          <p:nvPr/>
        </p:nvSpPr>
        <p:spPr>
          <a:xfrm>
            <a:off x="156772" y="5501390"/>
            <a:ext cx="2786340" cy="1200329"/>
          </a:xfrm>
          <a:prstGeom prst="rect">
            <a:avLst/>
          </a:prstGeom>
          <a:noFill/>
        </p:spPr>
        <p:txBody>
          <a:bodyPr wrap="none" rtlCol="0">
            <a:spAutoFit/>
          </a:bodyPr>
          <a:lstStyle/>
          <a:p>
            <a:r>
              <a:rPr lang="en-US" sz="2400" b="1" dirty="0"/>
              <a:t>slope: 0.386</a:t>
            </a:r>
          </a:p>
          <a:p>
            <a:r>
              <a:rPr lang="en-US" sz="2400" b="1" dirty="0" err="1"/>
              <a:t>r_squared</a:t>
            </a:r>
            <a:r>
              <a:rPr lang="en-US" sz="2400" b="1" dirty="0"/>
              <a:t> : 0.305</a:t>
            </a:r>
          </a:p>
          <a:p>
            <a:r>
              <a:rPr lang="en-US" sz="2400" b="1" dirty="0" err="1"/>
              <a:t>p_value</a:t>
            </a:r>
            <a:r>
              <a:rPr lang="en-US" sz="2400" b="1" dirty="0"/>
              <a:t>: 0.000</a:t>
            </a:r>
          </a:p>
        </p:txBody>
      </p:sp>
      <p:sp>
        <p:nvSpPr>
          <p:cNvPr id="9" name="TextBox 8">
            <a:extLst>
              <a:ext uri="{FF2B5EF4-FFF2-40B4-BE49-F238E27FC236}">
                <a16:creationId xmlns:a16="http://schemas.microsoft.com/office/drawing/2014/main" id="{069938CE-987F-C94D-B2D4-E2C014FC30DF}"/>
              </a:ext>
            </a:extLst>
          </p:cNvPr>
          <p:cNvSpPr txBox="1"/>
          <p:nvPr/>
        </p:nvSpPr>
        <p:spPr>
          <a:xfrm>
            <a:off x="6162748" y="5493462"/>
            <a:ext cx="2786340" cy="1200329"/>
          </a:xfrm>
          <a:prstGeom prst="rect">
            <a:avLst/>
          </a:prstGeom>
          <a:noFill/>
        </p:spPr>
        <p:txBody>
          <a:bodyPr wrap="none" rtlCol="0">
            <a:spAutoFit/>
          </a:bodyPr>
          <a:lstStyle/>
          <a:p>
            <a:r>
              <a:rPr lang="en-US" sz="2400" b="1" dirty="0"/>
              <a:t>slope: 0.349</a:t>
            </a:r>
          </a:p>
          <a:p>
            <a:r>
              <a:rPr lang="en-US" sz="2400" b="1" dirty="0" err="1"/>
              <a:t>r_squared</a:t>
            </a:r>
            <a:r>
              <a:rPr lang="en-US" sz="2400" b="1" dirty="0"/>
              <a:t> : 0.453</a:t>
            </a:r>
          </a:p>
          <a:p>
            <a:r>
              <a:rPr lang="en-US" sz="2400" b="1" dirty="0" err="1"/>
              <a:t>p_value</a:t>
            </a:r>
            <a:r>
              <a:rPr lang="en-US" sz="2400" b="1" dirty="0"/>
              <a:t>: 0.000</a:t>
            </a:r>
          </a:p>
        </p:txBody>
      </p:sp>
    </p:spTree>
    <p:extLst>
      <p:ext uri="{BB962C8B-B14F-4D97-AF65-F5344CB8AC3E}">
        <p14:creationId xmlns:p14="http://schemas.microsoft.com/office/powerpoint/2010/main" val="1688563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1C438-11C6-DB4B-A54C-24FE25A776DB}"/>
              </a:ext>
            </a:extLst>
          </p:cNvPr>
          <p:cNvSpPr>
            <a:spLocks noGrp="1"/>
          </p:cNvSpPr>
          <p:nvPr>
            <p:ph type="title"/>
          </p:nvPr>
        </p:nvSpPr>
        <p:spPr>
          <a:xfrm>
            <a:off x="120073" y="764373"/>
            <a:ext cx="11386128" cy="1293028"/>
          </a:xfrm>
        </p:spPr>
        <p:txBody>
          <a:bodyPr/>
          <a:lstStyle/>
          <a:p>
            <a:r>
              <a:rPr lang="en-US" dirty="0"/>
              <a:t>Correlation: Population and Food type</a:t>
            </a:r>
          </a:p>
        </p:txBody>
      </p:sp>
      <p:pic>
        <p:nvPicPr>
          <p:cNvPr id="4" name="Content Placeholder 3">
            <a:extLst>
              <a:ext uri="{FF2B5EF4-FFF2-40B4-BE49-F238E27FC236}">
                <a16:creationId xmlns:a16="http://schemas.microsoft.com/office/drawing/2014/main" id="{BAF27C2E-D4A8-C641-97C0-377525FA38DB}"/>
              </a:ext>
            </a:extLst>
          </p:cNvPr>
          <p:cNvPicPr>
            <a:picLocks noGrp="1" noChangeAspect="1"/>
          </p:cNvPicPr>
          <p:nvPr>
            <p:ph idx="1"/>
          </p:nvPr>
        </p:nvPicPr>
        <p:blipFill>
          <a:blip r:embed="rId2"/>
          <a:stretch>
            <a:fillRect/>
          </a:stretch>
        </p:blipFill>
        <p:spPr>
          <a:xfrm>
            <a:off x="5994400" y="2057401"/>
            <a:ext cx="6059648" cy="3994438"/>
          </a:xfrm>
          <a:prstGeom prst="rect">
            <a:avLst/>
          </a:prstGeom>
        </p:spPr>
      </p:pic>
      <p:pic>
        <p:nvPicPr>
          <p:cNvPr id="5" name="Picture 4">
            <a:extLst>
              <a:ext uri="{FF2B5EF4-FFF2-40B4-BE49-F238E27FC236}">
                <a16:creationId xmlns:a16="http://schemas.microsoft.com/office/drawing/2014/main" id="{C9D786B1-7FBA-CB4F-8422-24AB01B2A37F}"/>
              </a:ext>
            </a:extLst>
          </p:cNvPr>
          <p:cNvPicPr>
            <a:picLocks noChangeAspect="1"/>
          </p:cNvPicPr>
          <p:nvPr/>
        </p:nvPicPr>
        <p:blipFill>
          <a:blip r:embed="rId3"/>
          <a:stretch>
            <a:fillRect/>
          </a:stretch>
        </p:blipFill>
        <p:spPr>
          <a:xfrm>
            <a:off x="120073" y="2057401"/>
            <a:ext cx="5739686" cy="3994439"/>
          </a:xfrm>
          <a:prstGeom prst="rect">
            <a:avLst/>
          </a:prstGeom>
        </p:spPr>
      </p:pic>
      <p:sp>
        <p:nvSpPr>
          <p:cNvPr id="6" name="TextBox 5">
            <a:extLst>
              <a:ext uri="{FF2B5EF4-FFF2-40B4-BE49-F238E27FC236}">
                <a16:creationId xmlns:a16="http://schemas.microsoft.com/office/drawing/2014/main" id="{6ED24CA3-4B4F-044D-8DD5-7EFC370CE590}"/>
              </a:ext>
            </a:extLst>
          </p:cNvPr>
          <p:cNvSpPr txBox="1"/>
          <p:nvPr/>
        </p:nvSpPr>
        <p:spPr>
          <a:xfrm>
            <a:off x="193964" y="6280727"/>
            <a:ext cx="10030691" cy="369332"/>
          </a:xfrm>
          <a:prstGeom prst="rect">
            <a:avLst/>
          </a:prstGeom>
          <a:noFill/>
        </p:spPr>
        <p:txBody>
          <a:bodyPr wrap="square" rtlCol="0">
            <a:spAutoFit/>
          </a:bodyPr>
          <a:lstStyle/>
          <a:p>
            <a:r>
              <a:rPr lang="en-US" b="1" dirty="0"/>
              <a:t>Total number of restaurants for each type is positively correlated to total population!</a:t>
            </a:r>
          </a:p>
        </p:txBody>
      </p:sp>
    </p:spTree>
    <p:extLst>
      <p:ext uri="{BB962C8B-B14F-4D97-AF65-F5344CB8AC3E}">
        <p14:creationId xmlns:p14="http://schemas.microsoft.com/office/powerpoint/2010/main" val="109898582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{19346E2D-AA77-3140-8341-22623834F5D7}tf10001079</Template>
  <TotalTime>303</TotalTime>
  <Words>334</Words>
  <Application>Microsoft Macintosh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Century Gothic</vt:lpstr>
      <vt:lpstr>Vapor Trail</vt:lpstr>
      <vt:lpstr>Demographics and Restaurant Preferences</vt:lpstr>
      <vt:lpstr>STARTING dataset</vt:lpstr>
      <vt:lpstr>Sample zip code distribution</vt:lpstr>
      <vt:lpstr>Sample Zip code population</vt:lpstr>
      <vt:lpstr>Gathering additional data</vt:lpstr>
      <vt:lpstr>Hypothesis</vt:lpstr>
      <vt:lpstr>Correlation: Race and Food type</vt:lpstr>
      <vt:lpstr>Unexpected results</vt:lpstr>
      <vt:lpstr>Correlation: Population and Food type</vt:lpstr>
      <vt:lpstr>Correlation: Income</vt:lpstr>
      <vt:lpstr>Challenges and limitations</vt:lpstr>
      <vt:lpstr>PowerPoint Presentation</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Demographics and Restaurant Preferences</dc:title>
  <dc:creator>Brian Halbur</dc:creator>
  <cp:lastModifiedBy>Adam Luke</cp:lastModifiedBy>
  <cp:revision>51</cp:revision>
  <dcterms:created xsi:type="dcterms:W3CDTF">2018-12-15T19:47:15Z</dcterms:created>
  <dcterms:modified xsi:type="dcterms:W3CDTF">2019-01-15T06:17:42Z</dcterms:modified>
</cp:coreProperties>
</file>

<file path=docProps/thumbnail.jpeg>
</file>